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6ef2a030b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06ef2a030b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c537928c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fc537928c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6ef2a030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06ef2a030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06ef2a030b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06ef2a030b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6ef2a030b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06ef2a030b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06ef2a030b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06ef2a030b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06ef2a030b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06ef2a030b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06ef2a030b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06ef2a030b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c537928c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c537928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6ef2a030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6ef2a030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6ef2a030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06ef2a03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6ef2a030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6ef2a030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c537928c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c537928c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6ef2a030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6ef2a030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6ef2a030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6ef2a030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6ef2a030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6ef2a030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110500"/>
            <a:ext cx="8520600" cy="217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Nicotine Metabolism Genes in the Oral Microbiomes of Nicotine Users and Non-Users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282200"/>
            <a:ext cx="8520600" cy="112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John Sterrett - IQ Biology Rotation 2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Advisor: Noah Fierer, EBIO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Source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2473650"/>
            <a:ext cx="8520600" cy="20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Study of: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25 non-smokers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25 smoker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20 e-cigarette (electronic nicotine delivery system, ENDS) users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25 former smokers using ENDS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28 current smokers also using ENDS</a:t>
            </a:r>
            <a:endParaRPr/>
          </a:p>
        </p:txBody>
      </p:sp>
      <p:pic>
        <p:nvPicPr>
          <p:cNvPr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1900" y="714125"/>
            <a:ext cx="6602101" cy="204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Genes Found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152475"/>
            <a:ext cx="3775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ndhA/B/C</a:t>
            </a:r>
            <a:endParaRPr sz="60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kdhA/B/C</a:t>
            </a:r>
            <a:endParaRPr sz="60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pao</a:t>
            </a:r>
            <a:endParaRPr sz="60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nicX</a:t>
            </a:r>
            <a:endParaRPr sz="60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nicD</a:t>
            </a:r>
            <a:endParaRPr sz="60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sad</a:t>
            </a:r>
            <a:endParaRPr sz="60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nboR</a:t>
            </a:r>
            <a:endParaRPr sz="60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nicF</a:t>
            </a:r>
            <a:endParaRPr sz="60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maiA</a:t>
            </a:r>
            <a:endParaRPr sz="60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mao</a:t>
            </a:r>
            <a:endParaRPr sz="60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nctB</a:t>
            </a:r>
            <a:endParaRPr sz="60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hspB</a:t>
            </a:r>
            <a:endParaRPr/>
          </a:p>
        </p:txBody>
      </p:sp>
      <p:pic>
        <p:nvPicPr>
          <p:cNvPr id="120" name="Google Shape;12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9094" y="0"/>
            <a:ext cx="561490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3"/>
          <p:cNvSpPr/>
          <p:nvPr/>
        </p:nvSpPr>
        <p:spPr>
          <a:xfrm>
            <a:off x="5694250" y="205375"/>
            <a:ext cx="644100" cy="392100"/>
          </a:xfrm>
          <a:prstGeom prst="rect">
            <a:avLst/>
          </a:prstGeom>
          <a:solidFill>
            <a:srgbClr val="00FF69">
              <a:alpha val="5642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</p:txBody>
      </p:sp>
      <p:sp>
        <p:nvSpPr>
          <p:cNvPr id="122" name="Google Shape;122;p23"/>
          <p:cNvSpPr/>
          <p:nvPr/>
        </p:nvSpPr>
        <p:spPr>
          <a:xfrm>
            <a:off x="6161250" y="2179650"/>
            <a:ext cx="644100" cy="392100"/>
          </a:xfrm>
          <a:prstGeom prst="rect">
            <a:avLst/>
          </a:prstGeom>
          <a:solidFill>
            <a:srgbClr val="00FF69">
              <a:alpha val="5642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</p:txBody>
      </p:sp>
      <p:sp>
        <p:nvSpPr>
          <p:cNvPr id="123" name="Google Shape;123;p23"/>
          <p:cNvSpPr/>
          <p:nvPr/>
        </p:nvSpPr>
        <p:spPr>
          <a:xfrm>
            <a:off x="4206600" y="1430900"/>
            <a:ext cx="644100" cy="392100"/>
          </a:xfrm>
          <a:prstGeom prst="rect">
            <a:avLst/>
          </a:prstGeom>
          <a:solidFill>
            <a:srgbClr val="00FF69">
              <a:alpha val="5642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</p:txBody>
      </p:sp>
      <p:sp>
        <p:nvSpPr>
          <p:cNvPr id="124" name="Google Shape;124;p23"/>
          <p:cNvSpPr/>
          <p:nvPr/>
        </p:nvSpPr>
        <p:spPr>
          <a:xfrm>
            <a:off x="7630000" y="3002500"/>
            <a:ext cx="644100" cy="392100"/>
          </a:xfrm>
          <a:prstGeom prst="rect">
            <a:avLst/>
          </a:prstGeom>
          <a:solidFill>
            <a:srgbClr val="00FF69">
              <a:alpha val="5642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</p:txBody>
      </p:sp>
      <p:sp>
        <p:nvSpPr>
          <p:cNvPr id="125" name="Google Shape;125;p23"/>
          <p:cNvSpPr/>
          <p:nvPr/>
        </p:nvSpPr>
        <p:spPr>
          <a:xfrm>
            <a:off x="4087500" y="3334625"/>
            <a:ext cx="851400" cy="1809000"/>
          </a:xfrm>
          <a:prstGeom prst="rect">
            <a:avLst/>
          </a:prstGeom>
          <a:solidFill>
            <a:srgbClr val="00FF69">
              <a:alpha val="5642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</p:txBody>
      </p:sp>
      <p:sp>
        <p:nvSpPr>
          <p:cNvPr id="126" name="Google Shape;126;p23"/>
          <p:cNvSpPr/>
          <p:nvPr/>
        </p:nvSpPr>
        <p:spPr>
          <a:xfrm>
            <a:off x="5507350" y="2179638"/>
            <a:ext cx="644100" cy="392100"/>
          </a:xfrm>
          <a:prstGeom prst="rect">
            <a:avLst/>
          </a:prstGeom>
          <a:solidFill>
            <a:srgbClr val="00FF69">
              <a:alpha val="5642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</p:txBody>
      </p:sp>
      <p:sp>
        <p:nvSpPr>
          <p:cNvPr id="127" name="Google Shape;127;p23"/>
          <p:cNvSpPr/>
          <p:nvPr/>
        </p:nvSpPr>
        <p:spPr>
          <a:xfrm>
            <a:off x="7630000" y="3574325"/>
            <a:ext cx="644100" cy="392100"/>
          </a:xfrm>
          <a:prstGeom prst="rect">
            <a:avLst/>
          </a:prstGeom>
          <a:solidFill>
            <a:srgbClr val="00FF69">
              <a:alpha val="5642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</p:txBody>
      </p:sp>
      <p:sp>
        <p:nvSpPr>
          <p:cNvPr id="128" name="Google Shape;128;p23"/>
          <p:cNvSpPr/>
          <p:nvPr/>
        </p:nvSpPr>
        <p:spPr>
          <a:xfrm>
            <a:off x="5765575" y="3894450"/>
            <a:ext cx="644100" cy="392100"/>
          </a:xfrm>
          <a:prstGeom prst="rect">
            <a:avLst/>
          </a:prstGeom>
          <a:solidFill>
            <a:srgbClr val="00FF69">
              <a:alpha val="5642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</p:txBody>
      </p:sp>
      <p:sp>
        <p:nvSpPr>
          <p:cNvPr id="129" name="Google Shape;129;p23"/>
          <p:cNvSpPr/>
          <p:nvPr/>
        </p:nvSpPr>
        <p:spPr>
          <a:xfrm>
            <a:off x="4938900" y="4751400"/>
            <a:ext cx="1222500" cy="392100"/>
          </a:xfrm>
          <a:prstGeom prst="rect">
            <a:avLst/>
          </a:prstGeom>
          <a:solidFill>
            <a:srgbClr val="00FF69">
              <a:alpha val="5642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</p:txBody>
      </p:sp>
      <p:sp>
        <p:nvSpPr>
          <p:cNvPr id="130" name="Google Shape;130;p23"/>
          <p:cNvSpPr/>
          <p:nvPr/>
        </p:nvSpPr>
        <p:spPr>
          <a:xfrm>
            <a:off x="6151450" y="901650"/>
            <a:ext cx="644100" cy="392100"/>
          </a:xfrm>
          <a:prstGeom prst="rect">
            <a:avLst/>
          </a:prstGeom>
          <a:solidFill>
            <a:srgbClr val="00FF69">
              <a:alpha val="5642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Genes Found</a:t>
            </a:r>
            <a:endParaRPr/>
          </a:p>
        </p:txBody>
      </p:sp>
      <p:pic>
        <p:nvPicPr>
          <p:cNvPr id="136" name="Google Shape;13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4775" y="1187975"/>
            <a:ext cx="5194450" cy="362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Genes per Group</a:t>
            </a:r>
            <a:endParaRPr/>
          </a:p>
        </p:txBody>
      </p:sp>
      <p:sp>
        <p:nvSpPr>
          <p:cNvPr id="142" name="Google Shape;142;p25"/>
          <p:cNvSpPr txBox="1"/>
          <p:nvPr>
            <p:ph idx="1" type="body"/>
          </p:nvPr>
        </p:nvSpPr>
        <p:spPr>
          <a:xfrm>
            <a:off x="311700" y="1152475"/>
            <a:ext cx="315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Significant difference in nicotine degrading genes per group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Kruskal Wallis (</a:t>
            </a:r>
            <a:r>
              <a:rPr i="1" lang="en"/>
              <a:t>H = </a:t>
            </a:r>
            <a:r>
              <a:rPr lang="en"/>
              <a:t>18.4), </a:t>
            </a:r>
            <a:r>
              <a:rPr i="1" lang="en"/>
              <a:t>p</a:t>
            </a:r>
            <a:r>
              <a:rPr lang="en"/>
              <a:t> = 0.001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Dunn </a:t>
            </a:r>
            <a:r>
              <a:rPr i="1" lang="en"/>
              <a:t>post-hoc</a:t>
            </a:r>
            <a:r>
              <a:rPr lang="en"/>
              <a:t>:</a:t>
            </a:r>
            <a:r>
              <a:rPr i="1" lang="en"/>
              <a:t> </a:t>
            </a:r>
            <a:r>
              <a:rPr lang="en"/>
              <a:t>n</a:t>
            </a:r>
            <a:r>
              <a:rPr lang="en"/>
              <a:t>ever smoker to ENDS former smoker </a:t>
            </a:r>
            <a:r>
              <a:rPr i="1" lang="en"/>
              <a:t>p</a:t>
            </a:r>
            <a:r>
              <a:rPr lang="en"/>
              <a:t> = 0.007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But</a:t>
            </a:r>
            <a:r>
              <a:rPr lang="en"/>
              <a:t>, the differences weren’t in the direction we hypothesized</a:t>
            </a:r>
            <a:endParaRPr/>
          </a:p>
        </p:txBody>
      </p:sp>
      <p:pic>
        <p:nvPicPr>
          <p:cNvPr id="143" name="Google Shape;143;p25"/>
          <p:cNvPicPr preferRelativeResize="0"/>
          <p:nvPr/>
        </p:nvPicPr>
        <p:blipFill rotWithShape="1">
          <a:blip r:embed="rId3">
            <a:alphaModFix/>
          </a:blip>
          <a:srcRect b="0" l="4012" r="0" t="0"/>
          <a:stretch/>
        </p:blipFill>
        <p:spPr>
          <a:xfrm>
            <a:off x="3591075" y="1350900"/>
            <a:ext cx="5241225" cy="301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Limitations: Sequencing Depth and Normalization</a:t>
            </a:r>
            <a:endParaRPr/>
          </a:p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Smokers and controls had far fewer reads and </a:t>
            </a:r>
            <a:r>
              <a:rPr lang="en"/>
              <a:t>bacterial </a:t>
            </a:r>
            <a:r>
              <a:rPr lang="en"/>
              <a:t>single-copy marker genes than ENDS users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Weird relationship between marker genes and the number of normalized nicotine catabolism genes</a:t>
            </a:r>
            <a:endParaRPr/>
          </a:p>
        </p:txBody>
      </p:sp>
      <p:pic>
        <p:nvPicPr>
          <p:cNvPr id="150" name="Google Shape;15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0550" y="2388350"/>
            <a:ext cx="3841750" cy="25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6"/>
          <p:cNvPicPr preferRelativeResize="0"/>
          <p:nvPr/>
        </p:nvPicPr>
        <p:blipFill rotWithShape="1">
          <a:blip r:embed="rId4">
            <a:alphaModFix/>
          </a:blip>
          <a:srcRect b="5633" l="0" r="0" t="0"/>
          <a:stretch/>
        </p:blipFill>
        <p:spPr>
          <a:xfrm>
            <a:off x="504825" y="2388350"/>
            <a:ext cx="4067175" cy="27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directions</a:t>
            </a:r>
            <a:endParaRPr/>
          </a:p>
        </p:txBody>
      </p:sp>
      <p:sp>
        <p:nvSpPr>
          <p:cNvPr id="157" name="Google Shape;157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Apply pipeline to other metagenomic datasets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 other oral metagenome studies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 lung </a:t>
            </a:r>
            <a:r>
              <a:rPr lang="en"/>
              <a:t>metagenome</a:t>
            </a:r>
            <a:r>
              <a:rPr lang="en"/>
              <a:t> study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Apply pipeline to m</a:t>
            </a:r>
            <a:r>
              <a:rPr lang="en"/>
              <a:t>ine bacterial genomes to identify potential nicotine degrading bacteria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 qPCR assay to quantify absolute abundances of these genes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163" name="Google Shape;163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database of bacterial genes for nicotine degradation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a Snakemake pipeline that can easily be applied to other datasets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Found 16 of the 27 genes in this dataset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Number of reads for smokers/vapers vs non-smokers was not what we expected, but that could be related to limitations of the normalization process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Acknowledgements</a:t>
            </a:r>
            <a:r>
              <a:rPr lang="en"/>
              <a:t>	</a:t>
            </a:r>
            <a:endParaRPr/>
          </a:p>
        </p:txBody>
      </p:sp>
      <p:sp>
        <p:nvSpPr>
          <p:cNvPr id="169" name="Google Shape;169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Noah Fierer and Michael Hoffert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BioFrontiers Institute &amp; IQ Biology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National Science Foundation</a:t>
            </a:r>
            <a:endParaRPr/>
          </a:p>
        </p:txBody>
      </p:sp>
      <p:pic>
        <p:nvPicPr>
          <p:cNvPr id="170" name="Google Shape;17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124175"/>
            <a:ext cx="6691302" cy="135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35055" y="1893800"/>
            <a:ext cx="2023420" cy="135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Nicotine Use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6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&gt; 45 million Americans smoke cigarettes or</a:t>
            </a:r>
            <a:br>
              <a:rPr lang="en"/>
            </a:br>
            <a:r>
              <a:rPr lang="en"/>
              <a:t>use e-cigarettes (vaping)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Frequent ingestion of nicotine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Smoking increases risk of lung disease,</a:t>
            </a:r>
            <a:br>
              <a:rPr lang="en"/>
            </a:br>
            <a:r>
              <a:rPr lang="en"/>
              <a:t>cardiovascular disease, and cancer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Long term impacts of vaping unclear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$225 billion spent by U.S. to treat diseases</a:t>
            </a:r>
            <a:br>
              <a:rPr lang="en"/>
            </a:br>
            <a:r>
              <a:rPr lang="en"/>
              <a:t>from nicotine use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9903" y="1575138"/>
            <a:ext cx="2919700" cy="24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Personalized Medicine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Market for personalized medicine is growing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Genetically determined r</a:t>
            </a:r>
            <a:r>
              <a:rPr lang="en"/>
              <a:t>ate of nicotine metabolism affects likelihood of cessation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Could we use genomic data to better help patients stop smoking or vaping?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Microbiome-targeted medicine is a rising field within personalized medicine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Drug metabolism by the microbiota affects treatment outcomes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might nicotine metabolism by the microbiota affect treatment outcomes?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Nicotine metabolism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655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Occurs in bacteria through 3 pathways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Pyridine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Pyrrolidine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VPP (not main focus)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Enzymes and their gene sequences are known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Observed in other environments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Tobacco leaves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Not studied</a:t>
            </a:r>
            <a:r>
              <a:rPr lang="en"/>
              <a:t> in the microbiota</a:t>
            </a:r>
            <a:r>
              <a:rPr b="1" lang="en"/>
              <a:t> </a:t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1976" y="341575"/>
            <a:ext cx="5242025" cy="480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Microbiome of Nicotine Users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Multiple differences in taxonomy and </a:t>
            </a:r>
            <a:r>
              <a:rPr lang="en"/>
              <a:t>functional</a:t>
            </a:r>
            <a:r>
              <a:rPr lang="en"/>
              <a:t> gene categories in microbiomes of smokers/vapers versus controls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Primarily studied using 16S metabarcoding (taxonomy only)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Few studies use shotgun metagenomics (taxonomy and genes)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None specifically investigate genes for nicotine degradation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genes for nicotine degradation exist in the oral or lung microbiota?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 the consistent exposure of the microbiota to nicotine select for bacteria capable of nicotine degradation?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not, where do the microbiome differences come from?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aims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Create a custom database of bacterial nicotine degradation genes and a pipeline for finding and quantifying these genes in metagenomic datasets.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See if nicotine degradation genes are present in oral metagenomes.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Test differences in nicotine degradation genes between smokers/vapers and control participants.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Compile custom database of bacterial nicotine catabolism genes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Pull pathways from MetaCyc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Use E.C. numbers to pull amino acid sequences from UniProt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Compile into a DIAMOND compatible database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Pull raw data </a:t>
            </a:r>
            <a:br>
              <a:rPr lang="en"/>
            </a:br>
            <a:r>
              <a:rPr lang="en"/>
              <a:t>from the sequence </a:t>
            </a:r>
            <a:br>
              <a:rPr lang="en"/>
            </a:br>
            <a:r>
              <a:rPr lang="en"/>
              <a:t>read archive (SRA)</a:t>
            </a:r>
            <a:endParaRPr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3275" y="2305700"/>
            <a:ext cx="6260724" cy="283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Compile custom database of bacterial nicotine catabolism genes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Pull pathways from MetaCyc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Use E.C. numbers to pull amino acid sequences from UniProt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Compile into a DIAMOND compatible database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Pull raw data from the sequence read archive (SRA)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Merge reads (PEAR) and filter reads &lt; 75 base pairs (Cutadapt)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 each read against the database (DIAMOND)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Pick top BLAST hit per read, map name to UniProt database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6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Compile custom database of bacterial nicotine catabolism genes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Pull pathways from MetaCyc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Use E.C. numbers to pull amino acid sequences from UniProt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Compile into a DIAMOND compatible database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Pull raw data from the sequence read archive (SRA)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Merge reads (PEAR) and filter reads &lt; 75 base pairs (Cutadapt)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 each read against the database (DIAMOND)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Pick top BLAST hit per read, map name to UniProt database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 each read against database of bacterial single-copy marker genes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Normalize nicotine catabolism genes by the number of bacterial single-copy marker genes for each sample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Analyze differences between gene counts in smokers/vapers versus controls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